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2" r:id="rId5"/>
    <p:sldId id="263" r:id="rId6"/>
    <p:sldId id="264" r:id="rId7"/>
    <p:sldId id="270" r:id="rId8"/>
    <p:sldId id="267" r:id="rId9"/>
    <p:sldId id="269" r:id="rId10"/>
    <p:sldId id="271" r:id="rId11"/>
    <p:sldId id="272" r:id="rId12"/>
    <p:sldId id="273" r:id="rId13"/>
    <p:sldId id="274" r:id="rId14"/>
    <p:sldId id="268" r:id="rId15"/>
    <p:sldId id="257" r:id="rId16"/>
    <p:sldId id="258" r:id="rId17"/>
    <p:sldId id="259" r:id="rId18"/>
    <p:sldId id="275" r:id="rId19"/>
    <p:sldId id="287" r:id="rId20"/>
    <p:sldId id="276" r:id="rId21"/>
    <p:sldId id="277" r:id="rId22"/>
    <p:sldId id="282" r:id="rId23"/>
    <p:sldId id="283" r:id="rId24"/>
    <p:sldId id="279" r:id="rId25"/>
    <p:sldId id="284" r:id="rId26"/>
    <p:sldId id="285" r:id="rId27"/>
    <p:sldId id="280" r:id="rId28"/>
    <p:sldId id="281" r:id="rId29"/>
    <p:sldId id="286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FA685-88F1-4BD4-962A-A49450D19D8C}" type="datetimeFigureOut">
              <a:rPr lang="en-US" smtClean="0"/>
              <a:pPr/>
              <a:t>5/11/2011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EECF-73D7-4E91-A913-96C6293AC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Teletype 101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May 15, 2011</a:t>
            </a:r>
          </a:p>
          <a:p>
            <a:r>
              <a:rPr lang="en-US" dirty="0" smtClean="0"/>
              <a:t>Vintage Computer Festival East v.7</a:t>
            </a:r>
          </a:p>
          <a:p>
            <a:r>
              <a:rPr lang="en-US" dirty="0" smtClean="0"/>
              <a:t>Bill Degnan</a:t>
            </a:r>
          </a:p>
          <a:p>
            <a:r>
              <a:rPr lang="en-US" dirty="0" smtClean="0"/>
              <a:t>Midatlanticretro.org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Teletype Model ASR 33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popular I/O device at dawn of microcomputing age</a:t>
            </a:r>
          </a:p>
          <a:p>
            <a:r>
              <a:rPr lang="en-US"/>
              <a:t>All mechanical</a:t>
            </a:r>
          </a:p>
          <a:p>
            <a:r>
              <a:rPr lang="en-US"/>
              <a:t>Operates by sending and receiving current impulses, a locic 1 being represented by a flow of current and a logic 0 by no flow.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Teletype Model ASR 33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 levels for microcomputers usually 20 mA (milliAmps)</a:t>
            </a:r>
          </a:p>
          <a:p>
            <a:r>
              <a:rPr lang="en-US"/>
              <a:t>Transmission modes of Half and Full Duplex (full = ability to send and transmit simultaneously)</a:t>
            </a:r>
          </a:p>
          <a:p>
            <a:r>
              <a:rPr lang="en-US"/>
              <a:t>110 baud </a:t>
            </a:r>
          </a:p>
          <a:p>
            <a:r>
              <a:rPr lang="en-US"/>
              <a:t>Eleven pulses per ASCII character (8 data bits, plus one start and two stop bits)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Teletype Model ASR 33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Tape reader transmits whatever is on the eight levels of the tape in “parallel” because all of the feeler pins in the reader rise at the same time</a:t>
            </a:r>
          </a:p>
          <a:p>
            <a:r>
              <a:rPr lang="en-US"/>
              <a:t>Data is transmitted serially, one line for 8 bits = ASCII character</a:t>
            </a:r>
          </a:p>
          <a:p>
            <a:r>
              <a:rPr lang="en-US"/>
              <a:t>Limitation of the phone line system.</a:t>
            </a:r>
          </a:p>
          <a:p>
            <a:r>
              <a:rPr lang="en-US"/>
              <a:t>Must be 110 baud or timing fail = gibberish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Teletype Model ASR 33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Receiving is independent of the sending making full duplex possible</a:t>
            </a:r>
          </a:p>
          <a:p>
            <a:r>
              <a:rPr lang="en-US" sz="2800"/>
              <a:t>Stream of serial pulses arrives at the selector magnet drive that drives the selector cams, which set the desired ASCII code in a series of code bars – totally mechanical.</a:t>
            </a:r>
          </a:p>
          <a:p>
            <a:r>
              <a:rPr lang="en-US" sz="2800"/>
              <a:t>System is designed for ASCII code mechanically, but other codes are possible.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Alternatives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Creed 75  - $150</a:t>
            </a:r>
          </a:p>
          <a:p>
            <a:r>
              <a:rPr lang="en-US"/>
              <a:t>OP 80A – tape reader (very small) few moving parts to fail - $95 assembled.  Faster than ASR 33</a:t>
            </a:r>
          </a:p>
          <a:p>
            <a:r>
              <a:rPr lang="en-US"/>
              <a:t>Fly Reader 30 – expensive and fast</a:t>
            </a:r>
          </a:p>
          <a:p>
            <a:r>
              <a:rPr lang="en-US"/>
              <a:t>Decitek </a:t>
            </a:r>
          </a:p>
          <a:p>
            <a:pPr>
              <a:buFontTx/>
              <a:buNone/>
            </a:pPr>
            <a:r>
              <a:rPr lang="en-US"/>
              <a:t>Flexowriter!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ASCII Teletype Format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575675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505200" y="5867400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See next slide for more details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Here is the ending segment of a paper tape code segment.  You can tell because the last line always has an S9 at the end of it: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pt-BR" sz="1200" dirty="0"/>
              <a:t>S1131C102C20DEBD19217E167DBD185FD6259626A3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200" dirty="0"/>
              <a:t>S1131C209B27C900D70297037E167DBD1999DE282C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200" dirty="0"/>
              <a:t>S1131C30DF2C9C022742D6029603902DD22C2A1C1C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200" dirty="0"/>
              <a:t>S1131C40D62C962DBD015ADF2CD6029603BD015A1F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200" dirty="0"/>
              <a:t>S1131C509C2C2724A600BD02270820F4D602960354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200" dirty="0"/>
              <a:t>S1131C60BD015ADF2ED62C962DBD015A9C2E270875</a:t>
            </a: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S1131C70A600BD02270820F47E167DDEDBDF027E8F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S1071C80167D0000C9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S9030000FC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Let's take a look at this line from the code above (3rd line from bottom): S1131C70A600BD02270820F47E167DDEDBDF027E8F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1.  T he two-character byte count – how many 8-bit bytes there are to be expected in this line, in two char hex format INCLUDING the checksum = 13H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2  1C70 refers to the starting address in HEX of this line of code.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3.  BD refers to the code in memory location  1C72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4.  The two 7E's  refer to the code in memory location  1C79 and 1C7F respectively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5.  The byte count is 13 HEX = 19 in decimal notation.  If you count all the pairs of numbers starting after the S113 (the first four chars) there are 19 dec pairs = 13 HEX.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/>
              <a:t>6.  The last two characters of every line is the checksum value, which is the one's complement of all 8 bit bytes ignoring carries.  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1200" dirty="0"/>
              <a:t>You will not be asked to calculate the checksum, only id where it is.  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1200" dirty="0"/>
              <a:t>The checksum is not part of the program code</a:t>
            </a:r>
            <a:r>
              <a:rPr lang="en-US" sz="1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ASCII Teletype Format 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010400" y="621665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See last slide for diagram 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8600" y="1511300"/>
            <a:ext cx="87630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u="sng" dirty="0"/>
              <a:t>S0</a:t>
            </a:r>
            <a:r>
              <a:rPr lang="en-US" dirty="0"/>
              <a:t> – leader (not shown in fig 6)</a:t>
            </a:r>
          </a:p>
          <a:p>
            <a:endParaRPr lang="en-US" dirty="0"/>
          </a:p>
          <a:p>
            <a:r>
              <a:rPr lang="en-US" u="sng" dirty="0"/>
              <a:t>S1</a:t>
            </a:r>
            <a:r>
              <a:rPr lang="en-US" dirty="0"/>
              <a:t> – data </a:t>
            </a:r>
          </a:p>
          <a:p>
            <a:endParaRPr lang="en-US" dirty="0"/>
          </a:p>
          <a:p>
            <a:r>
              <a:rPr lang="en-US" dirty="0"/>
              <a:t>Break down of an S1 line:</a:t>
            </a:r>
          </a:p>
          <a:p>
            <a:pPr>
              <a:buFontTx/>
              <a:buChar char="•"/>
            </a:pPr>
            <a:r>
              <a:rPr lang="en-US" dirty="0"/>
              <a:t> S1 = “this is a line of data”</a:t>
            </a:r>
          </a:p>
          <a:p>
            <a:pPr>
              <a:buFontTx/>
              <a:buChar char="•"/>
            </a:pPr>
            <a:r>
              <a:rPr lang="en-US" dirty="0"/>
              <a:t> 13 = “this is the two-character byte count – how many 8-bit bytes there are to be expected in this line, in two char hex format INCLUDING the checksum”</a:t>
            </a:r>
          </a:p>
          <a:p>
            <a:pPr>
              <a:buFontTx/>
              <a:buChar char="•"/>
            </a:pPr>
            <a:r>
              <a:rPr lang="en-US" dirty="0"/>
              <a:t> 00CB = the starting address in hex</a:t>
            </a:r>
          </a:p>
          <a:p>
            <a:pPr>
              <a:buFontTx/>
              <a:buChar char="•"/>
            </a:pPr>
            <a:r>
              <a:rPr lang="en-US" dirty="0"/>
              <a:t> 2E 2A 4B etc. is the data (2 char hex values)</a:t>
            </a:r>
          </a:p>
          <a:p>
            <a:endParaRPr lang="en-US" dirty="0"/>
          </a:p>
          <a:p>
            <a:r>
              <a:rPr lang="en-US" dirty="0"/>
              <a:t>NOTE: The checksum at the end of each line is the one’s compliment of the sum of all 8-bit bytes dropping call carries including the byte count, m address, and data.  If the checksum is non-zero, an error is thrown by the monitor.</a:t>
            </a:r>
          </a:p>
          <a:p>
            <a:endParaRPr lang="en-US" dirty="0"/>
          </a:p>
          <a:p>
            <a:r>
              <a:rPr lang="en-US" u="sng" dirty="0"/>
              <a:t>S9</a:t>
            </a:r>
            <a:r>
              <a:rPr lang="en-US" dirty="0"/>
              <a:t> – end of information indicator, stop the loader program (send signal through the AUX port of the tape cassette)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Picking out  your ASR 33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Is it complete?</a:t>
            </a:r>
          </a:p>
          <a:p>
            <a:r>
              <a:rPr lang="en-US" dirty="0" smtClean="0"/>
              <a:t>Is there rust?</a:t>
            </a:r>
          </a:p>
          <a:p>
            <a:r>
              <a:rPr lang="en-US" dirty="0" smtClean="0"/>
              <a:t>Does it look like it was opened (to scrounge for parts)?</a:t>
            </a:r>
          </a:p>
          <a:p>
            <a:r>
              <a:rPr lang="en-US" dirty="0" smtClean="0"/>
              <a:t>Did an animal make a nest inside?</a:t>
            </a:r>
          </a:p>
          <a:p>
            <a:r>
              <a:rPr lang="en-US" dirty="0" smtClean="0"/>
              <a:t>Are the fuses present/blown?</a:t>
            </a:r>
          </a:p>
          <a:p>
            <a:r>
              <a:rPr lang="en-US" dirty="0" smtClean="0"/>
              <a:t>Are all of the keys aligned correctly?</a:t>
            </a:r>
          </a:p>
          <a:p>
            <a:r>
              <a:rPr lang="en-US" dirty="0" smtClean="0"/>
              <a:t>Print head ok?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</a:t>
            </a:r>
            <a:r>
              <a:rPr lang="en-US" dirty="0" smtClean="0"/>
              <a:t>Stuff </a:t>
            </a:r>
            <a:r>
              <a:rPr lang="en-US" smtClean="0"/>
              <a:t>for Restoration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1.  Basic toolkit, </a:t>
            </a:r>
            <a:r>
              <a:rPr lang="en-US" dirty="0" err="1" smtClean="0"/>
              <a:t>solderkit</a:t>
            </a:r>
            <a:r>
              <a:rPr lang="en-US" dirty="0" smtClean="0"/>
              <a:t>, wire stripper, electric tape, needle-nose </a:t>
            </a:r>
            <a:r>
              <a:rPr lang="en-US" dirty="0" err="1" smtClean="0"/>
              <a:t>plyers</a:t>
            </a:r>
            <a:endParaRPr lang="en-US" dirty="0" smtClean="0"/>
          </a:p>
          <a:p>
            <a:r>
              <a:rPr lang="en-US" dirty="0" smtClean="0"/>
              <a:t>2.  Electricity measurement apparatus of choice</a:t>
            </a:r>
          </a:p>
          <a:p>
            <a:r>
              <a:rPr lang="en-US" dirty="0" smtClean="0"/>
              <a:t>3.  Various colored wire, 8 alligator chips, and/or a 4 or 6-wire cord that you can splice.  Best Colors: green, white, black, red.</a:t>
            </a:r>
          </a:p>
          <a:p>
            <a:r>
              <a:rPr lang="en-US" dirty="0" smtClean="0"/>
              <a:t>4.  spade lugs - “the things that attach to the antenna screws at the end of a RF adapter" - you'll find these useful</a:t>
            </a:r>
          </a:p>
          <a:p>
            <a:r>
              <a:rPr lang="en-US" dirty="0" smtClean="0"/>
              <a:t>5.  EIA connect kit of choice if the computer you're attaching the teletype to has a 9-pin or 25-pin port. The little pins that often come in these kits are useful for testing.</a:t>
            </a:r>
          </a:p>
          <a:p>
            <a:r>
              <a:rPr lang="en-US" dirty="0" smtClean="0"/>
              <a:t>6.  7/16 OD - 5/16 ID vinyl tubing (6 inches or more)</a:t>
            </a:r>
          </a:p>
          <a:p>
            <a:r>
              <a:rPr lang="en-US" dirty="0" smtClean="0"/>
              <a:t>7.  Cleaning supplies of choice - q-tips, paper towels, soap/water, canned air.</a:t>
            </a:r>
          </a:p>
          <a:p>
            <a:r>
              <a:rPr lang="en-US" dirty="0" smtClean="0"/>
              <a:t>8.  Extension cord</a:t>
            </a:r>
          </a:p>
          <a:p>
            <a:r>
              <a:rPr lang="en-US" dirty="0" smtClean="0"/>
              <a:t>9.  Notebook / camera to take picture before disassembly.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popular mass storage?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teletype (</a:t>
            </a:r>
            <a:r>
              <a:rPr lang="en-US" dirty="0" err="1"/>
              <a:t>papertape</a:t>
            </a:r>
            <a:r>
              <a:rPr lang="en-US" dirty="0"/>
              <a:t>) was the most popular mass storage device in early 1977 for microcomputers.  Also served as an I/O station and printer.</a:t>
            </a:r>
          </a:p>
          <a:p>
            <a:r>
              <a:rPr lang="en-US" dirty="0"/>
              <a:t>IBM </a:t>
            </a:r>
            <a:r>
              <a:rPr lang="en-US" dirty="0" err="1"/>
              <a:t>Punchcards</a:t>
            </a:r>
            <a:r>
              <a:rPr lang="en-US" dirty="0"/>
              <a:t> very popular for </a:t>
            </a:r>
            <a:r>
              <a:rPr lang="en-US" dirty="0" smtClean="0"/>
              <a:t>minicomputers</a:t>
            </a:r>
            <a:r>
              <a:rPr lang="en-US" dirty="0"/>
              <a:t> </a:t>
            </a:r>
            <a:r>
              <a:rPr lang="en-US" dirty="0" smtClean="0"/>
              <a:t>but not micros</a:t>
            </a:r>
          </a:p>
          <a:p>
            <a:r>
              <a:rPr lang="en-US" dirty="0" smtClean="0"/>
              <a:t>Cassettes not yet prevalent</a:t>
            </a:r>
          </a:p>
          <a:p>
            <a:r>
              <a:rPr lang="en-US" dirty="0" smtClean="0"/>
              <a:t>Disk drives and hard drives too expensive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Replace Rubber Print Head Pad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 print head pads will have turned to mush by now</a:t>
            </a:r>
          </a:p>
          <a:p>
            <a:r>
              <a:rPr lang="en-US" dirty="0" smtClean="0"/>
              <a:t>Remove printer ribbon</a:t>
            </a:r>
          </a:p>
          <a:p>
            <a:r>
              <a:rPr lang="en-US" dirty="0" smtClean="0"/>
              <a:t>Replace with a 7/8 inch long piece of 7/16 OD - 5/16 ID vinyl tubing.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your ASR 33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There are three screws behind the metal “Teletype” strip in the front.  You have to first remove the LINE/OFF/LOCAL knob then slide the strip down.</a:t>
            </a:r>
          </a:p>
          <a:p>
            <a:r>
              <a:rPr lang="en-US" dirty="0" smtClean="0"/>
              <a:t>There is one screw that holds the cover on the left side by the </a:t>
            </a:r>
            <a:r>
              <a:rPr lang="en-US" dirty="0" err="1" smtClean="0"/>
              <a:t>papertape</a:t>
            </a:r>
            <a:r>
              <a:rPr lang="en-US" dirty="0" smtClean="0"/>
              <a:t> reader</a:t>
            </a:r>
          </a:p>
          <a:p>
            <a:r>
              <a:rPr lang="en-US" dirty="0" smtClean="0"/>
              <a:t>There are three knobbed screws in the back</a:t>
            </a:r>
          </a:p>
          <a:p>
            <a:r>
              <a:rPr lang="en-US" dirty="0" smtClean="0"/>
              <a:t>Remove the printer paper advance knob</a:t>
            </a:r>
          </a:p>
          <a:p>
            <a:r>
              <a:rPr lang="en-US" dirty="0" smtClean="0"/>
              <a:t>Carefully remove cover, avoid the </a:t>
            </a:r>
            <a:r>
              <a:rPr lang="en-US" dirty="0" err="1" smtClean="0"/>
              <a:t>papertape</a:t>
            </a:r>
            <a:r>
              <a:rPr lang="en-US" dirty="0" smtClean="0"/>
              <a:t> reader lock.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Check the Comm.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Most of the time you want to set your TTY for 20mA current loop and full duplex.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1. The large, green, flat resistor on the TTY base near the call control unit (a flat 4-post resistor with a blue wire on post #4)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Set purple wire to contact 9 of the terminal strip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Set brown-yellow wire on terminal strip post 5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4. white-blue wire on terminal strip post </a:t>
            </a:r>
            <a:r>
              <a:rPr lang="en-US" dirty="0" err="1" smtClean="0"/>
              <a:t>post</a:t>
            </a:r>
            <a:r>
              <a:rPr lang="en-US" dirty="0" smtClean="0"/>
              <a:t> 5 also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Terminal input to the teletype to contact 6 for negative line and 7 for the positive line. (printer punch)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Terminal output (keyboard - reader) contacts 3 and 4 (not polarity sensitive)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ways to connect to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Plug In connectors (</a:t>
            </a:r>
            <a:r>
              <a:rPr lang="en-US" dirty="0" err="1" smtClean="0"/>
              <a:t>molex</a:t>
            </a:r>
            <a:r>
              <a:rPr lang="en-US" dirty="0" smtClean="0"/>
              <a:t>)</a:t>
            </a:r>
          </a:p>
          <a:p>
            <a:r>
              <a:rPr lang="en-US" dirty="0" smtClean="0"/>
              <a:t>Terminal Strip</a:t>
            </a:r>
          </a:p>
          <a:p>
            <a:r>
              <a:rPr lang="en-US" dirty="0" smtClean="0"/>
              <a:t>You can bypass the connector by attaching the 4 wires from the computer directly to the terminal strip. The terminal strip is located behind/below the connectors. </a:t>
            </a:r>
            <a:endParaRPr lang="en-US" dirty="0"/>
          </a:p>
          <a:p>
            <a:r>
              <a:rPr lang="en-US" dirty="0" smtClean="0"/>
              <a:t>If you're making a cable with a special connector to match your particular computer card EITHER the terminal strip or #2 connector can be used. You can have something attached to both, just not at the same time (or you’ll get crazy results).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6248400"/>
            <a:ext cx="7588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Plug in (</a:t>
            </a:r>
            <a:r>
              <a:rPr lang="en-US" sz="1400" dirty="0" err="1" smtClean="0"/>
              <a:t>molex</a:t>
            </a:r>
            <a:r>
              <a:rPr lang="en-US" sz="1400" dirty="0" smtClean="0"/>
              <a:t>) connectors.  The computer connects to connector 2, which is second from the top left.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 In Connectors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8 connectors behind the call control unit (near the three fuses).  The top left is #1, bottom right is #8.  #2 connects to the computer.</a:t>
            </a:r>
          </a:p>
          <a:p>
            <a:r>
              <a:rPr lang="en-US" dirty="0" smtClean="0"/>
              <a:t>Pin hole one is located at bottom right, see array below: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15-14-13 </a:t>
            </a:r>
            <a:br>
              <a:rPr lang="en-US" dirty="0" smtClean="0"/>
            </a:br>
            <a:r>
              <a:rPr lang="en-US" dirty="0" smtClean="0"/>
              <a:t>12-11-10 </a:t>
            </a:r>
            <a:br>
              <a:rPr lang="en-US" dirty="0" smtClean="0"/>
            </a:br>
            <a:r>
              <a:rPr lang="en-US" dirty="0" smtClean="0"/>
              <a:t>09-08-07 </a:t>
            </a:r>
            <a:br>
              <a:rPr lang="en-US" dirty="0" smtClean="0"/>
            </a:br>
            <a:r>
              <a:rPr lang="en-US" dirty="0" smtClean="0"/>
              <a:t>06-05-04 </a:t>
            </a:r>
            <a:br>
              <a:rPr lang="en-US" dirty="0" smtClean="0"/>
            </a:br>
            <a:r>
              <a:rPr lang="en-US" dirty="0" smtClean="0"/>
              <a:t>03-02-01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Two Connector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Transmitted data return (-) attaches "number 2 connector" #7 </a:t>
            </a:r>
          </a:p>
          <a:p>
            <a:r>
              <a:rPr lang="en-US" dirty="0" smtClean="0"/>
              <a:t>Received data return (-) attaches to num 2 connector #5 </a:t>
            </a:r>
          </a:p>
          <a:p>
            <a:r>
              <a:rPr lang="en-US" dirty="0" smtClean="0"/>
              <a:t>Transmitted data send (+): #2 connector 8 </a:t>
            </a:r>
          </a:p>
          <a:p>
            <a:r>
              <a:rPr lang="en-US" dirty="0"/>
              <a:t>R</a:t>
            </a:r>
            <a:r>
              <a:rPr lang="en-US" dirty="0" smtClean="0"/>
              <a:t>eceived data send (+): #2 connector #6.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6324600"/>
            <a:ext cx="652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Terminal Strip is located behind the plug in connectors of the UCC-6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Terminal Strip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remove the 8 plug-in connectors and the fiber strip cover, you'll reach the </a:t>
            </a:r>
            <a:r>
              <a:rPr lang="en-US" u="sng" dirty="0" smtClean="0"/>
              <a:t>terminal strip</a:t>
            </a:r>
            <a:r>
              <a:rPr lang="en-US" dirty="0" smtClean="0"/>
              <a:t> of an </a:t>
            </a:r>
            <a:r>
              <a:rPr lang="en-US" dirty="0" err="1" smtClean="0"/>
              <a:t>asr</a:t>
            </a:r>
            <a:r>
              <a:rPr lang="en-US" dirty="0" smtClean="0"/>
              <a:t> 33. </a:t>
            </a:r>
          </a:p>
          <a:p>
            <a:r>
              <a:rPr lang="en-US" dirty="0" smtClean="0"/>
              <a:t>The four posts of the terminal strip: 3,4,6,7 have connectors above their respective terminal's screw post. These four wires travel through the reader control and eventually out to the computer.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Wiring the Terminal Strip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Transmitted data return (-) attaches to terminal strip screw 6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Received data return (-) attaches to terminal strip screw 3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Transmitted data send (+): Terminal Strip 7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received data send (+): Term strip 4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Teletype Benefits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It’s slow, It’s noisy!</a:t>
            </a:r>
          </a:p>
          <a:p>
            <a:pPr>
              <a:lnSpc>
                <a:spcPct val="90000"/>
              </a:lnSpc>
            </a:pPr>
            <a:r>
              <a:rPr lang="en-US" dirty="0"/>
              <a:t>Easy to use – serial port w/ 20 milliamp current loop</a:t>
            </a:r>
          </a:p>
          <a:p>
            <a:pPr>
              <a:lnSpc>
                <a:spcPct val="90000"/>
              </a:lnSpc>
            </a:pPr>
            <a:r>
              <a:rPr lang="en-US" dirty="0"/>
              <a:t>It’s 4 devices in one – keyboard for console input, a printer for console display, and line printer, a tape reader for input and </a:t>
            </a:r>
            <a:r>
              <a:rPr lang="en-US" dirty="0" err="1"/>
              <a:t>papertape</a:t>
            </a:r>
            <a:r>
              <a:rPr lang="en-US" dirty="0"/>
              <a:t> punch for output.</a:t>
            </a:r>
          </a:p>
          <a:p>
            <a:pPr>
              <a:lnSpc>
                <a:spcPct val="90000"/>
              </a:lnSpc>
            </a:pPr>
            <a:r>
              <a:rPr lang="en-US" dirty="0"/>
              <a:t>$1000 </a:t>
            </a:r>
            <a:r>
              <a:rPr lang="en-US" dirty="0" smtClean="0"/>
              <a:t>refurbished </a:t>
            </a:r>
            <a:r>
              <a:rPr lang="en-US" dirty="0"/>
              <a:t>unit, $1300 new with everything.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609600"/>
            <a:ext cx="5210273" cy="577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PaperTape</a:t>
            </a:r>
            <a:r>
              <a:rPr lang="en-US" dirty="0"/>
              <a:t> </a:t>
            </a:r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362200"/>
          </a:xfrm>
        </p:spPr>
        <p:txBody>
          <a:bodyPr/>
          <a:lstStyle/>
          <a:p>
            <a:r>
              <a:rPr lang="en-US" dirty="0"/>
              <a:t>Most popular in early 1977</a:t>
            </a:r>
          </a:p>
          <a:p>
            <a:pPr>
              <a:buFontTx/>
              <a:buNone/>
            </a:pPr>
            <a:r>
              <a:rPr lang="en-US" dirty="0"/>
              <a:t>“..it’s difficult to </a:t>
            </a:r>
            <a:r>
              <a:rPr lang="en-US" dirty="0" smtClean="0"/>
              <a:t>imagine </a:t>
            </a:r>
            <a:r>
              <a:rPr lang="en-US" dirty="0"/>
              <a:t>that even one of you has never seen the media, or doesn’t know how paper tape operates</a:t>
            </a:r>
            <a:r>
              <a:rPr lang="en-US" dirty="0" smtClean="0"/>
              <a:t>…”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4191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Kilobaud</a:t>
            </a:r>
            <a:r>
              <a:rPr lang="en-US" dirty="0" smtClean="0"/>
              <a:t> Magazine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PaperTape</a:t>
            </a:r>
            <a:r>
              <a:rPr lang="en-US" dirty="0"/>
              <a:t> Storage </a:t>
            </a:r>
            <a:r>
              <a:rPr lang="en-US" dirty="0" smtClean="0"/>
              <a:t>Specs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950 feet for $2.25 rolls, 1000 feet for fan folded for $</a:t>
            </a:r>
            <a:r>
              <a:rPr lang="en-US" sz="2800" dirty="0" smtClean="0"/>
              <a:t>4.50 (1977 $$)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1” wide, usually oiled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Stores 100,000 bytes per roll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Mylar tapes uses for master copies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Most </a:t>
            </a:r>
            <a:r>
              <a:rPr lang="en-US" sz="2800" dirty="0" err="1"/>
              <a:t>papertapes</a:t>
            </a:r>
            <a:r>
              <a:rPr lang="en-US" sz="2800" dirty="0"/>
              <a:t> can be read 25 times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Easily copied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Non-volatile (unless ripped)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Cannot be edited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PaperTape</a:t>
            </a:r>
            <a:r>
              <a:rPr lang="en-US" dirty="0" smtClean="0"/>
              <a:t> Storage Benefits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Punched papertape input/output</a:t>
            </a:r>
          </a:p>
          <a:p>
            <a:pPr>
              <a:lnSpc>
                <a:spcPct val="90000"/>
              </a:lnSpc>
            </a:pPr>
            <a:r>
              <a:rPr lang="en-US" sz="2800"/>
              <a:t>“papertape processing” – punching data to tape saves data in hard-copy form.</a:t>
            </a:r>
          </a:p>
          <a:p>
            <a:pPr>
              <a:lnSpc>
                <a:spcPct val="90000"/>
              </a:lnSpc>
            </a:pPr>
            <a:r>
              <a:rPr lang="en-US" sz="2800"/>
              <a:t>“tape reader” – senses and translated the holes into electric signals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“..perhaps best meet our criteria for program exchange…” can be read or duplicated and devices made by a dozen manufacturers.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In early 1977 you could not do that with other storage devices.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69875"/>
            <a:ext cx="4879975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57200" y="12954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65125" y="646113"/>
            <a:ext cx="34448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u="sng"/>
              <a:t>Teletype Model ASR 33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 Introduced in 1962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 470,000 produced from 1962 to 1976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 ASR means automatic send-receive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 ASR includes printer unit, keyboard send-receive, and paper tape reader and punch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ASR 33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Teletype ASR 33</a:t>
            </a:r>
          </a:p>
          <a:p>
            <a:pPr>
              <a:lnSpc>
                <a:spcPct val="90000"/>
              </a:lnSpc>
            </a:pPr>
            <a:r>
              <a:rPr lang="en-US" sz="2400"/>
              <a:t>1” tape, ASCII, 110 baud</a:t>
            </a:r>
          </a:p>
          <a:p>
            <a:pPr>
              <a:lnSpc>
                <a:spcPct val="90000"/>
              </a:lnSpc>
            </a:pPr>
            <a:r>
              <a:rPr lang="en-US" sz="2400"/>
              <a:t>Speed: slow 10 cps – no more no less – a 4K program will take 1 hour to print</a:t>
            </a:r>
          </a:p>
          <a:p>
            <a:pPr>
              <a:lnSpc>
                <a:spcPct val="90000"/>
              </a:lnSpc>
            </a:pPr>
            <a:r>
              <a:rPr lang="en-US" sz="2400"/>
              <a:t>Ease of data recovery – simple</a:t>
            </a:r>
          </a:p>
          <a:p>
            <a:pPr>
              <a:lnSpc>
                <a:spcPct val="90000"/>
              </a:lnSpc>
            </a:pPr>
            <a:r>
              <a:rPr lang="en-US" sz="2400"/>
              <a:t>Volatility – good</a:t>
            </a:r>
          </a:p>
          <a:p>
            <a:pPr>
              <a:lnSpc>
                <a:spcPct val="90000"/>
              </a:lnSpc>
            </a:pPr>
            <a:r>
              <a:rPr lang="en-US" sz="2400"/>
              <a:t>Capacity – good enough</a:t>
            </a:r>
          </a:p>
          <a:p>
            <a:pPr>
              <a:lnSpc>
                <a:spcPct val="90000"/>
              </a:lnSpc>
            </a:pPr>
            <a:r>
              <a:rPr lang="en-US" sz="2400"/>
              <a:t>Transportability – good</a:t>
            </a:r>
          </a:p>
          <a:p>
            <a:pPr>
              <a:lnSpc>
                <a:spcPct val="90000"/>
              </a:lnSpc>
            </a:pPr>
            <a:r>
              <a:rPr lang="en-US" sz="2400"/>
              <a:t>Reliability – fair</a:t>
            </a:r>
          </a:p>
          <a:p>
            <a:pPr>
              <a:lnSpc>
                <a:spcPct val="90000"/>
              </a:lnSpc>
            </a:pPr>
            <a:r>
              <a:rPr lang="en-US" sz="2400"/>
              <a:t>Economy – Good because it’s a multi-function device.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650" y="0"/>
            <a:ext cx="5087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1308</Words>
  <Application>Microsoft Office PowerPoint</Application>
  <PresentationFormat>On-screen Show (4:3)</PresentationFormat>
  <Paragraphs>164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Teletype 101</vt:lpstr>
      <vt:lpstr>Most popular mass storage?</vt:lpstr>
      <vt:lpstr>Teletype Benefits</vt:lpstr>
      <vt:lpstr>PaperTape Storage</vt:lpstr>
      <vt:lpstr>PaperTape Storage Specs</vt:lpstr>
      <vt:lpstr>PaperTape Storage Benefits</vt:lpstr>
      <vt:lpstr>Slide 7</vt:lpstr>
      <vt:lpstr>Summary ASR 33</vt:lpstr>
      <vt:lpstr>Slide 9</vt:lpstr>
      <vt:lpstr>Teletype Model ASR 33</vt:lpstr>
      <vt:lpstr>Teletype Model ASR 33</vt:lpstr>
      <vt:lpstr>Teletype Model ASR 33</vt:lpstr>
      <vt:lpstr>Teletype Model ASR 33</vt:lpstr>
      <vt:lpstr>Other Alternatives</vt:lpstr>
      <vt:lpstr>ASCII Teletype Format </vt:lpstr>
      <vt:lpstr>Slide 16</vt:lpstr>
      <vt:lpstr>ASCII Teletype Format </vt:lpstr>
      <vt:lpstr>Picking out  your ASR 33</vt:lpstr>
      <vt:lpstr>Useful Stuff for Restoration</vt:lpstr>
      <vt:lpstr>Replace Rubber Print Head Pad</vt:lpstr>
      <vt:lpstr>Opening your ASR 33</vt:lpstr>
      <vt:lpstr>Check the Comm. Settings</vt:lpstr>
      <vt:lpstr>Two ways to connect to computer</vt:lpstr>
      <vt:lpstr>Slide 24</vt:lpstr>
      <vt:lpstr>Plug In Connectors</vt:lpstr>
      <vt:lpstr>Number Two Connector</vt:lpstr>
      <vt:lpstr>Slide 27</vt:lpstr>
      <vt:lpstr>The Terminal Strip</vt:lpstr>
      <vt:lpstr>Wiring the Terminal Strip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Teletype 101</dc:title>
  <dc:creator>pdp8e</dc:creator>
  <cp:lastModifiedBy>pdp8e</cp:lastModifiedBy>
  <cp:revision>19</cp:revision>
  <dcterms:created xsi:type="dcterms:W3CDTF">2011-05-11T23:02:58Z</dcterms:created>
  <dcterms:modified xsi:type="dcterms:W3CDTF">2011-05-12T01:24:46Z</dcterms:modified>
</cp:coreProperties>
</file>